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1" r:id="rId2"/>
  </p:sldMasterIdLst>
  <p:notesMasterIdLst>
    <p:notesMasterId r:id="rId16"/>
  </p:notesMasterIdLst>
  <p:sldIdLst>
    <p:sldId id="256" r:id="rId3"/>
    <p:sldId id="257" r:id="rId4"/>
    <p:sldId id="259" r:id="rId5"/>
    <p:sldId id="260" r:id="rId6"/>
    <p:sldId id="261" r:id="rId7"/>
    <p:sldId id="262" r:id="rId8"/>
    <p:sldId id="265" r:id="rId9"/>
    <p:sldId id="270" r:id="rId10"/>
    <p:sldId id="263" r:id="rId11"/>
    <p:sldId id="264" r:id="rId12"/>
    <p:sldId id="266" r:id="rId13"/>
    <p:sldId id="269" r:id="rId14"/>
    <p:sldId id="271"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B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24" autoAdjust="0"/>
    <p:restoredTop sz="75489" autoAdjust="0"/>
  </p:normalViewPr>
  <p:slideViewPr>
    <p:cSldViewPr snapToGrid="0" snapToObjects="1">
      <p:cViewPr varScale="1">
        <p:scale>
          <a:sx n="55" d="100"/>
          <a:sy n="55" d="100"/>
        </p:scale>
        <p:origin x="1488" y="42"/>
      </p:cViewPr>
      <p:guideLst>
        <p:guide orient="horz" pos="2160"/>
        <p:guide pos="3840"/>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087EF-0553-42DF-893A-91C634DE6385}" type="datetimeFigureOut">
              <a:rPr lang="nl-NL" smtClean="0"/>
              <a:t>14-9-2018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0F0D5-052A-4191-8EA4-C346C2E5734C}" type="slidenum">
              <a:rPr lang="nl-NL" smtClean="0"/>
              <a:t>‹nr.›</a:t>
            </a:fld>
            <a:endParaRPr lang="nl-NL"/>
          </a:p>
        </p:txBody>
      </p:sp>
    </p:spTree>
    <p:extLst>
      <p:ext uri="{BB962C8B-B14F-4D97-AF65-F5344CB8AC3E}">
        <p14:creationId xmlns:p14="http://schemas.microsoft.com/office/powerpoint/2010/main" val="1548365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a:t>
            </a:fld>
            <a:endParaRPr lang="nl-NL"/>
          </a:p>
        </p:txBody>
      </p:sp>
    </p:spTree>
    <p:extLst>
      <p:ext uri="{BB962C8B-B14F-4D97-AF65-F5344CB8AC3E}">
        <p14:creationId xmlns:p14="http://schemas.microsoft.com/office/powerpoint/2010/main" val="3785675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2</a:t>
            </a:fld>
            <a:endParaRPr lang="nl-NL"/>
          </a:p>
        </p:txBody>
      </p:sp>
    </p:spTree>
    <p:extLst>
      <p:ext uri="{BB962C8B-B14F-4D97-AF65-F5344CB8AC3E}">
        <p14:creationId xmlns:p14="http://schemas.microsoft.com/office/powerpoint/2010/main" val="2940969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7</a:t>
            </a:fld>
            <a:endParaRPr lang="nl-NL"/>
          </a:p>
        </p:txBody>
      </p:sp>
    </p:spTree>
    <p:extLst>
      <p:ext uri="{BB962C8B-B14F-4D97-AF65-F5344CB8AC3E}">
        <p14:creationId xmlns:p14="http://schemas.microsoft.com/office/powerpoint/2010/main" val="3832203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Font typeface="+mj-lt"/>
              <a:buAutoNum type="arabicPeriod"/>
            </a:pPr>
            <a:r>
              <a:rPr lang="nl-NL" dirty="0" smtClean="0"/>
              <a:t>Zelfbeschadigend</a:t>
            </a:r>
          </a:p>
          <a:p>
            <a:pPr marL="228600" indent="-228600">
              <a:buFont typeface="+mj-lt"/>
              <a:buAutoNum type="arabicPeriod"/>
            </a:pPr>
            <a:r>
              <a:rPr lang="nl-NL" dirty="0" smtClean="0"/>
              <a:t>Stereotiep </a:t>
            </a:r>
          </a:p>
          <a:p>
            <a:pPr marL="228600" indent="-228600">
              <a:buFont typeface="+mj-lt"/>
              <a:buAutoNum type="arabicPeriod"/>
            </a:pPr>
            <a:r>
              <a:rPr lang="nl-NL" dirty="0" smtClean="0"/>
              <a:t>Apathisch</a:t>
            </a:r>
          </a:p>
          <a:p>
            <a:pPr marL="228600" indent="-228600">
              <a:buFont typeface="+mj-lt"/>
              <a:buAutoNum type="arabicPeriod"/>
            </a:pPr>
            <a:r>
              <a:rPr lang="nl-NL" dirty="0" smtClean="0"/>
              <a:t>Stereotiep</a:t>
            </a:r>
          </a:p>
          <a:p>
            <a:pPr marL="228600" indent="-228600">
              <a:buFont typeface="+mj-lt"/>
              <a:buAutoNum type="arabicPeriod"/>
            </a:pPr>
            <a:r>
              <a:rPr lang="nl-NL" dirty="0" smtClean="0"/>
              <a:t>Zelfbeschadigend</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12</a:t>
            </a:fld>
            <a:endParaRPr lang="nl-NL"/>
          </a:p>
        </p:txBody>
      </p:sp>
    </p:spTree>
    <p:extLst>
      <p:ext uri="{BB962C8B-B14F-4D97-AF65-F5344CB8AC3E}">
        <p14:creationId xmlns:p14="http://schemas.microsoft.com/office/powerpoint/2010/main" val="1752074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smtClean="0">
                <a:solidFill>
                  <a:schemeClr val="tx1"/>
                </a:solidFill>
                <a:effectLst/>
                <a:latin typeface="+mn-lt"/>
                <a:ea typeface="+mn-ea"/>
                <a:cs typeface="+mn-cs"/>
              </a:rPr>
              <a:t>Bij conflictgedrag kan een dier niet kiezen welk soort gedrag het zal laten zien als reactie op de aanwezige prikkels. Het dier kan de prikkels op zich wel verwerken, maar kan niet kiezen welk gedrag het zal laten zien. Bij overprikkeling, een overmaat aan prikkels, wordt een dier overladen met zoveel (nieuwe) prikkels, dat het hierdoor wordt overweldigd. Het dier weet soms niet meer wat het moet doen. Als een dier niet geleerd heeft veel van deze prikkels te negeren, kan er afwijkend gedrag ontstaan.</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13</a:t>
            </a:fld>
            <a:endParaRPr lang="nl-NL"/>
          </a:p>
        </p:txBody>
      </p:sp>
    </p:spTree>
    <p:extLst>
      <p:ext uri="{BB962C8B-B14F-4D97-AF65-F5344CB8AC3E}">
        <p14:creationId xmlns:p14="http://schemas.microsoft.com/office/powerpoint/2010/main" val="30145486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2387600"/>
          </a:xfrm>
        </p:spPr>
        <p:txBody>
          <a:bodyPr anchor="b">
            <a:normAutofit/>
          </a:bodyPr>
          <a:lstStyle>
            <a:lvl1pPr algn="ctr">
              <a:defRPr sz="72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1524000" y="3133291"/>
            <a:ext cx="9144000" cy="1655762"/>
          </a:xfrm>
        </p:spPr>
        <p:txBody>
          <a:bodyPr/>
          <a:lstStyle>
            <a:lvl1pPr marL="0" indent="0" algn="ctr">
              <a:buNone/>
              <a:defRPr sz="2400" b="0" i="0">
                <a:latin typeface="Avenir Book" charset="0"/>
                <a:ea typeface="Avenir Book" charset="0"/>
                <a:cs typeface="Avenir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dirty="0"/>
          </a:p>
        </p:txBody>
      </p:sp>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80029" y="5296636"/>
            <a:ext cx="3252987" cy="922210"/>
          </a:xfrm>
          <a:prstGeom prst="rect">
            <a:avLst/>
          </a:prstGeom>
        </p:spPr>
      </p:pic>
    </p:spTree>
    <p:extLst>
      <p:ext uri="{BB962C8B-B14F-4D97-AF65-F5344CB8AC3E}">
        <p14:creationId xmlns:p14="http://schemas.microsoft.com/office/powerpoint/2010/main" val="5937968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14-9-2018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760846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14-9-2018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641085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14-9-2018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373137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14-9-2018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40536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a:alphaModFix amt="10000"/>
            <a:extLst>
              <a:ext uri="{28A0092B-C50C-407E-A947-70E740481C1C}">
                <a14:useLocalDpi xmlns:a14="http://schemas.microsoft.com/office/drawing/2010/main" val="0"/>
              </a:ext>
            </a:extLst>
          </a:blip>
          <a:stretch>
            <a:fillRect/>
          </a:stretch>
        </p:blipFill>
        <p:spPr>
          <a:xfrm rot="900000">
            <a:off x="8745415" y="3750408"/>
            <a:ext cx="3680069" cy="3680069"/>
          </a:xfrm>
          <a:prstGeom prst="rect">
            <a:avLst/>
          </a:prstGeom>
        </p:spPr>
      </p:pic>
      <p:sp>
        <p:nvSpPr>
          <p:cNvPr id="2" name="Titel 1"/>
          <p:cNvSpPr>
            <a:spLocks noGrp="1"/>
          </p:cNvSpPr>
          <p:nvPr>
            <p:ph type="title"/>
          </p:nvPr>
        </p:nvSpPr>
        <p:spPr/>
        <p:txBody>
          <a:bodyPr>
            <a:normAutofit/>
          </a:bodyPr>
          <a:lstStyle>
            <a:lvl1pPr>
              <a:defRPr sz="48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lvl1pPr marL="228600" indent="-228600">
              <a:buFont typeface="Wingdings" charset="2"/>
              <a:buChar char="§"/>
              <a:defRPr b="0" i="0">
                <a:latin typeface="Avenir Book" charset="0"/>
                <a:ea typeface="Avenir Book" charset="0"/>
                <a:cs typeface="Avenir Book" charset="0"/>
              </a:defRPr>
            </a:lvl1pPr>
            <a:lvl2pPr marL="685800" indent="-228600">
              <a:buFont typeface="Wingdings" charset="2"/>
              <a:buChar char="§"/>
              <a:defRPr b="0" i="0">
                <a:latin typeface="Avenir Book" charset="0"/>
                <a:ea typeface="Avenir Book" charset="0"/>
                <a:cs typeface="Avenir Book" charset="0"/>
              </a:defRPr>
            </a:lvl2pPr>
            <a:lvl3pPr marL="1143000" indent="-228600">
              <a:buFont typeface="Wingdings" charset="2"/>
              <a:buChar char="§"/>
              <a:defRPr b="0" i="0">
                <a:latin typeface="Avenir Book" charset="0"/>
                <a:ea typeface="Avenir Book" charset="0"/>
                <a:cs typeface="Avenir Book" charset="0"/>
              </a:defRPr>
            </a:lvl3pPr>
            <a:lvl4pPr marL="1600200" indent="-228600">
              <a:buFont typeface="Wingdings" charset="2"/>
              <a:buChar char="§"/>
              <a:defRPr b="0" i="0">
                <a:latin typeface="Avenir Book" charset="0"/>
                <a:ea typeface="Avenir Book" charset="0"/>
                <a:cs typeface="Avenir Book" charset="0"/>
              </a:defRPr>
            </a:lvl4pPr>
            <a:lvl5pPr marL="2057400" indent="-228600">
              <a:buFont typeface="Wingdings" charset="2"/>
              <a:buChar char="§"/>
              <a:defRPr b="0" i="0">
                <a:latin typeface="Avenir Book" charset="0"/>
                <a:ea typeface="Avenir Book" charset="0"/>
                <a:cs typeface="Avenir Book"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vl1pPr>
          </a:lstStyle>
          <a:p>
            <a:r>
              <a:rPr lang="nl-NL" dirty="0" smtClean="0"/>
              <a:t>Titel Kenniskiem</a:t>
            </a:r>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lvl1pPr>
              <a:defRPr/>
            </a:lvl1pPr>
          </a:lstStyle>
          <a:p>
            <a:r>
              <a:rPr lang="nl-NL" dirty="0" smtClean="0"/>
              <a:t>Titel Hoofdstuk</a:t>
            </a:r>
            <a:endParaRPr lang="nl-NL" dirty="0"/>
          </a:p>
        </p:txBody>
      </p:sp>
      <p:sp>
        <p:nvSpPr>
          <p:cNvPr id="11" name="Tijdelijke aanduiding voor tekst 10"/>
          <p:cNvSpPr>
            <a:spLocks noGrp="1"/>
          </p:cNvSpPr>
          <p:nvPr>
            <p:ph type="body" sz="quarter" idx="13" hasCustomPrompt="1"/>
          </p:nvPr>
        </p:nvSpPr>
        <p:spPr>
          <a:xfrm>
            <a:off x="838200" y="6356350"/>
            <a:ext cx="2743200" cy="365125"/>
          </a:xfrm>
        </p:spPr>
        <p:txBody>
          <a:bodyPr>
            <a:noAutofit/>
          </a:bodyPr>
          <a:lstStyle>
            <a:lvl1pPr marL="0" indent="0">
              <a:buNone/>
              <a:defRPr sz="1400">
                <a:solidFill>
                  <a:srgbClr val="1F9BDE"/>
                </a:solidFill>
              </a:defRPr>
            </a:lvl1pPr>
          </a:lstStyle>
          <a:p>
            <a:pPr lvl="0"/>
            <a:r>
              <a:rPr lang="nl-NL" dirty="0" smtClean="0"/>
              <a:t>Titel Kenniskiem</a:t>
            </a:r>
            <a:endParaRPr lang="nl-NL" dirty="0"/>
          </a:p>
        </p:txBody>
      </p:sp>
      <p:sp>
        <p:nvSpPr>
          <p:cNvPr id="13" name="Tijdelijke aanduiding voor tekst 12"/>
          <p:cNvSpPr>
            <a:spLocks noGrp="1"/>
          </p:cNvSpPr>
          <p:nvPr>
            <p:ph type="body" sz="quarter" idx="14" hasCustomPrompt="1"/>
          </p:nvPr>
        </p:nvSpPr>
        <p:spPr>
          <a:xfrm>
            <a:off x="8610600" y="6356350"/>
            <a:ext cx="2743200" cy="365125"/>
          </a:xfrm>
        </p:spPr>
        <p:txBody>
          <a:bodyPr>
            <a:normAutofit/>
          </a:bodyPr>
          <a:lstStyle>
            <a:lvl1pPr marL="0" indent="0" algn="r">
              <a:buNone/>
              <a:defRPr sz="1400">
                <a:solidFill>
                  <a:srgbClr val="1F9BDE"/>
                </a:solidFill>
              </a:defRPr>
            </a:lvl1pPr>
          </a:lstStyle>
          <a:p>
            <a:pPr lvl="0"/>
            <a:r>
              <a:rPr lang="nl-NL" dirty="0" smtClean="0"/>
              <a:t>Titel hoofdstuk</a:t>
            </a:r>
            <a:endParaRPr lang="nl-NL" dirty="0"/>
          </a:p>
        </p:txBody>
      </p:sp>
    </p:spTree>
    <p:extLst>
      <p:ext uri="{BB962C8B-B14F-4D97-AF65-F5344CB8AC3E}">
        <p14:creationId xmlns:p14="http://schemas.microsoft.com/office/powerpoint/2010/main" val="5868142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14-9-2018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06122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14-9-2018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02620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14-9-2018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3747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73C2C0E-B441-429A-A2E5-A434B4231498}" type="datetimeFigureOut">
              <a:rPr lang="nl-NL" smtClean="0"/>
              <a:t>14-9-2018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48307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73C2C0E-B441-429A-A2E5-A434B4231498}" type="datetimeFigureOut">
              <a:rPr lang="nl-NL" smtClean="0"/>
              <a:t>14-9-2018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1713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73C2C0E-B441-429A-A2E5-A434B4231498}" type="datetimeFigureOut">
              <a:rPr lang="nl-NL" smtClean="0"/>
              <a:t>14-9-2018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69777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73C2C0E-B441-429A-A2E5-A434B4231498}" type="datetimeFigureOut">
              <a:rPr lang="nl-NL" smtClean="0"/>
              <a:t>14-9-2018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4133440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BFA54-F40C-8041-B70B-973F0B56D9B8}" type="datetimeFigureOut">
              <a:rPr lang="nl-NL" smtClean="0"/>
              <a:t>14-9-2018</a:t>
            </a:fld>
            <a:endParaRPr lang="nl-NL"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12C79-C462-234E-A35C-93AED18ADBCE}" type="slidenum">
              <a:rPr lang="nl-NL" smtClean="0"/>
              <a:t>‹nr.›</a:t>
            </a:fld>
            <a:endParaRPr lang="nl-NL"/>
          </a:p>
        </p:txBody>
      </p:sp>
    </p:spTree>
    <p:extLst>
      <p:ext uri="{BB962C8B-B14F-4D97-AF65-F5344CB8AC3E}">
        <p14:creationId xmlns:p14="http://schemas.microsoft.com/office/powerpoint/2010/main" val="7812404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C2C0E-B441-429A-A2E5-A434B4231498}" type="datetimeFigureOut">
              <a:rPr lang="nl-NL" smtClean="0"/>
              <a:t>14-9-2018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8CCB8-0802-4FCC-A2D6-CAC58A356F53}" type="slidenum">
              <a:rPr lang="nl-NL" smtClean="0"/>
              <a:t>‹nr.›</a:t>
            </a:fld>
            <a:endParaRPr lang="nl-NL"/>
          </a:p>
        </p:txBody>
      </p:sp>
    </p:spTree>
    <p:extLst>
      <p:ext uri="{BB962C8B-B14F-4D97-AF65-F5344CB8AC3E}">
        <p14:creationId xmlns:p14="http://schemas.microsoft.com/office/powerpoint/2010/main" val="396045986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VVDge7Eaq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igrMVWqiAio" TargetMode="External"/><Relationship Id="rId2" Type="http://schemas.openxmlformats.org/officeDocument/2006/relationships/hyperlink" Target="http://www.youtube.com/watch?v=YuZFzTpcbfY" TargetMode="External"/><Relationship Id="rId1" Type="http://schemas.openxmlformats.org/officeDocument/2006/relationships/slideLayout" Target="../slideLayouts/slideLayout2.xml"/><Relationship Id="rId6" Type="http://schemas.openxmlformats.org/officeDocument/2006/relationships/hyperlink" Target="http://www.youtube.com/watch?v=4myLJ4k7tag" TargetMode="External"/><Relationship Id="rId5" Type="http://schemas.openxmlformats.org/officeDocument/2006/relationships/hyperlink" Target="http://www.youtube.com/watch?v=eFHv3eHpkus" TargetMode="External"/><Relationship Id="rId4" Type="http://schemas.openxmlformats.org/officeDocument/2006/relationships/hyperlink" Target="http://www.youtube.com/watch?v=u69nDR5jL3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rv_igJGtAl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sz="3600" dirty="0" smtClean="0">
                <a:solidFill>
                  <a:schemeClr val="tx1"/>
                </a:solidFill>
              </a:rPr>
              <a:t>Module</a:t>
            </a:r>
            <a:r>
              <a:rPr lang="nl-NL" dirty="0" smtClean="0"/>
              <a:t/>
            </a:r>
            <a:br>
              <a:rPr lang="nl-NL" dirty="0" smtClean="0"/>
            </a:br>
            <a:r>
              <a:rPr lang="nl-NL" dirty="0" smtClean="0"/>
              <a:t>Ethologie</a:t>
            </a:r>
            <a:endParaRPr lang="nl-NL" dirty="0"/>
          </a:p>
        </p:txBody>
      </p:sp>
      <p:sp>
        <p:nvSpPr>
          <p:cNvPr id="3" name="Ondertitel 2"/>
          <p:cNvSpPr>
            <a:spLocks noGrp="1"/>
          </p:cNvSpPr>
          <p:nvPr>
            <p:ph type="subTitle" idx="1"/>
          </p:nvPr>
        </p:nvSpPr>
        <p:spPr/>
        <p:txBody>
          <a:bodyPr/>
          <a:lstStyle/>
          <a:p>
            <a:endParaRPr lang="nl-NL" dirty="0" smtClean="0"/>
          </a:p>
          <a:p>
            <a:r>
              <a:rPr lang="nl-NL" smtClean="0"/>
              <a:t>Hoofdstuk 6.</a:t>
            </a:r>
            <a:endParaRPr lang="nl-NL" dirty="0"/>
          </a:p>
          <a:p>
            <a:r>
              <a:rPr lang="nl-NL" sz="3600" b="1" dirty="0" smtClean="0"/>
              <a:t>Afwijkend gedrag</a:t>
            </a:r>
            <a:endParaRPr lang="nl-NL" sz="3600" b="1" dirty="0"/>
          </a:p>
        </p:txBody>
      </p:sp>
    </p:spTree>
    <p:extLst>
      <p:ext uri="{BB962C8B-B14F-4D97-AF65-F5344CB8AC3E}">
        <p14:creationId xmlns:p14="http://schemas.microsoft.com/office/powerpoint/2010/main" val="1958275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6.3 Afwijkende gedragingen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t>Apathisch gedrag:</a:t>
            </a:r>
          </a:p>
          <a:p>
            <a:pPr marL="0" indent="0">
              <a:buNone/>
            </a:pPr>
            <a:endParaRPr lang="nl-NL" b="1" dirty="0" smtClean="0"/>
          </a:p>
          <a:p>
            <a:r>
              <a:rPr lang="nl-NL" dirty="0"/>
              <a:t>Niet reageren op prikkels uit de omgeving</a:t>
            </a:r>
          </a:p>
          <a:p>
            <a:r>
              <a:rPr lang="nl-NL" dirty="0"/>
              <a:t>Geen belangstelling voor omgeving en een gebrek aan motivatie en emotie</a:t>
            </a:r>
          </a:p>
          <a:p>
            <a:r>
              <a:rPr lang="nl-NL" dirty="0"/>
              <a:t>Het dier doet niets meer om de situatie te redden en verstart. (niet bevriezen)</a:t>
            </a:r>
          </a:p>
          <a:p>
            <a:r>
              <a:rPr lang="nl-NL" dirty="0" smtClean="0"/>
              <a:t>Te veel chronische stress ervaren en niet meer aan kunnen passen aan de veranderingen in de omgeving</a:t>
            </a:r>
            <a:endParaRPr lang="nl-NL" dirty="0"/>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86234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6.4 Gedragsmatige en medische oorzaken</a:t>
            </a:r>
            <a:endParaRPr lang="nl-NL" sz="4000" dirty="0"/>
          </a:p>
        </p:txBody>
      </p:sp>
      <p:sp>
        <p:nvSpPr>
          <p:cNvPr id="3" name="Tijdelijke aanduiding voor inhoud 2"/>
          <p:cNvSpPr>
            <a:spLocks noGrp="1"/>
          </p:cNvSpPr>
          <p:nvPr>
            <p:ph idx="1"/>
          </p:nvPr>
        </p:nvSpPr>
        <p:spPr/>
        <p:txBody>
          <a:bodyPr/>
          <a:lstStyle/>
          <a:p>
            <a:r>
              <a:rPr lang="nl-NL" dirty="0"/>
              <a:t>Afwijkend gedrag kan een medische oorzaak </a:t>
            </a:r>
            <a:r>
              <a:rPr lang="nl-NL" dirty="0" smtClean="0"/>
              <a:t>hebben. Als je afwijkend gedrag ziet, moet je daarom eerst zorgen dat medische oorzaken worden uitgesloten. </a:t>
            </a:r>
          </a:p>
          <a:p>
            <a:pPr marL="0" indent="0">
              <a:buNone/>
            </a:pPr>
            <a:endParaRPr lang="nl-NL" dirty="0" smtClean="0"/>
          </a:p>
          <a:p>
            <a:r>
              <a:rPr lang="nl-NL" dirty="0" smtClean="0"/>
              <a:t>Voorkomen dat gedrag dat ontstaat bij medische klachten normaal gedrag wordt.</a:t>
            </a:r>
          </a:p>
          <a:p>
            <a:pPr marL="0" indent="0">
              <a:buNone/>
            </a:pPr>
            <a:endParaRPr lang="nl-NL" dirty="0" smtClean="0"/>
          </a:p>
          <a:p>
            <a:r>
              <a:rPr lang="nl-NL" dirty="0" smtClean="0"/>
              <a:t>Mogelijke medische oorzaken: </a:t>
            </a:r>
            <a:endParaRPr lang="nl-NL" dirty="0"/>
          </a:p>
          <a:p>
            <a:pPr lvl="1" indent="-423863">
              <a:buFont typeface="Wingdings" panose="05000000000000000000" pitchFamily="2" charset="2"/>
              <a:buChar char="Ø"/>
            </a:pPr>
            <a:r>
              <a:rPr lang="nl-NL" dirty="0" smtClean="0"/>
              <a:t>Pijn, jeuk, hyperactief </a:t>
            </a:r>
            <a:r>
              <a:rPr lang="nl-NL" dirty="0"/>
              <a:t>of </a:t>
            </a:r>
            <a:r>
              <a:rPr lang="nl-NL" dirty="0" smtClean="0"/>
              <a:t>overactief, onzindelijkheid </a:t>
            </a:r>
            <a:endParaRPr lang="nl-NL" dirty="0"/>
          </a:p>
          <a:p>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39907288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912132"/>
          </a:xfrm>
        </p:spPr>
        <p:txBody>
          <a:bodyPr>
            <a:normAutofit/>
          </a:bodyPr>
          <a:lstStyle/>
          <a:p>
            <a:r>
              <a:rPr lang="nl-NL" sz="4000" dirty="0" smtClean="0"/>
              <a:t>Opdracht</a:t>
            </a:r>
            <a:endParaRPr lang="nl-NL" sz="4000" dirty="0"/>
          </a:p>
        </p:txBody>
      </p:sp>
      <p:sp>
        <p:nvSpPr>
          <p:cNvPr id="3" name="Tijdelijke aanduiding voor inhoud 2"/>
          <p:cNvSpPr>
            <a:spLocks noGrp="1"/>
          </p:cNvSpPr>
          <p:nvPr>
            <p:ph idx="1"/>
          </p:nvPr>
        </p:nvSpPr>
        <p:spPr>
          <a:xfrm>
            <a:off x="838200" y="1480457"/>
            <a:ext cx="10515600" cy="4696506"/>
          </a:xfrm>
        </p:spPr>
        <p:txBody>
          <a:bodyPr>
            <a:normAutofit fontScale="92500"/>
          </a:bodyPr>
          <a:lstStyle/>
          <a:p>
            <a:pPr marL="0" indent="0">
              <a:buNone/>
            </a:pPr>
            <a:r>
              <a:rPr lang="nl-NL" dirty="0" smtClean="0"/>
              <a:t>Geef aan wat voor soort afwijkend gedrag het dier laat zien. Zelfbeschadigend gedrag, stereotiep gedrag of apathisch gedrag</a:t>
            </a:r>
          </a:p>
          <a:p>
            <a:pPr marL="514350" indent="-514350">
              <a:buFont typeface="+mj-lt"/>
              <a:buAutoNum type="arabicPeriod"/>
            </a:pPr>
            <a:r>
              <a:rPr lang="nl-NL" dirty="0" smtClean="0"/>
              <a:t>Een vogel die zichzelf kaal plukt</a:t>
            </a:r>
          </a:p>
          <a:p>
            <a:pPr marL="514350" indent="-514350">
              <a:buFont typeface="+mj-lt"/>
              <a:buAutoNum type="arabicPeriod"/>
            </a:pPr>
            <a:r>
              <a:rPr lang="nl-NL" dirty="0" smtClean="0"/>
              <a:t>Een beer die op dezelfde plek blijft staan en daarbij zijn lichaam constant heen en weer beweegt</a:t>
            </a:r>
          </a:p>
          <a:p>
            <a:pPr marL="514350" indent="-514350">
              <a:buFont typeface="+mj-lt"/>
              <a:buAutoNum type="arabicPeriod"/>
            </a:pPr>
            <a:r>
              <a:rPr lang="nl-NL" dirty="0" smtClean="0"/>
              <a:t>Een ezel die voor een muur staat te staren en niet reageert op prikkels uit de omgeving</a:t>
            </a:r>
          </a:p>
          <a:p>
            <a:pPr marL="514350" indent="-514350">
              <a:buFont typeface="+mj-lt"/>
              <a:buAutoNum type="arabicPeriod"/>
            </a:pPr>
            <a:r>
              <a:rPr lang="nl-NL" dirty="0" smtClean="0"/>
              <a:t>Een hyena die steeds over hetzelfde pad in zijn verblijf op een neer loopt</a:t>
            </a:r>
          </a:p>
          <a:p>
            <a:pPr marL="514350" indent="-514350">
              <a:buFont typeface="+mj-lt"/>
              <a:buAutoNum type="arabicPeriod"/>
            </a:pPr>
            <a:r>
              <a:rPr lang="nl-NL" dirty="0" smtClean="0"/>
              <a:t>Een hond die op zijn eigen poot bijt, zonder dat hier een medische oorzaak voor is</a:t>
            </a: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30923513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Opdracht</a:t>
            </a:r>
            <a:endParaRPr lang="nl-NL" sz="4000" dirty="0"/>
          </a:p>
        </p:txBody>
      </p:sp>
      <p:sp>
        <p:nvSpPr>
          <p:cNvPr id="3" name="Tijdelijke aanduiding voor inhoud 2"/>
          <p:cNvSpPr>
            <a:spLocks noGrp="1"/>
          </p:cNvSpPr>
          <p:nvPr>
            <p:ph idx="1"/>
          </p:nvPr>
        </p:nvSpPr>
        <p:spPr/>
        <p:txBody>
          <a:bodyPr/>
          <a:lstStyle/>
          <a:p>
            <a:pPr marL="0" indent="0">
              <a:buNone/>
            </a:pPr>
            <a:r>
              <a:rPr lang="nl-NL" dirty="0" smtClean="0"/>
              <a:t>Wat is het verschil tussen conflictgedrag en overprikkeling?</a:t>
            </a:r>
          </a:p>
          <a:p>
            <a:pPr marL="0" indent="0">
              <a:buNone/>
            </a:pPr>
            <a:endParaRPr lang="nl-NL" dirty="0"/>
          </a:p>
          <a:p>
            <a:pPr marL="514350" indent="-514350">
              <a:buFont typeface="+mj-lt"/>
              <a:buAutoNum type="arabicPeriod"/>
            </a:pPr>
            <a:r>
              <a:rPr lang="nl-NL" dirty="0" smtClean="0"/>
              <a:t>Werk deze vraag samen met je buurman of buurvrouw uit.</a:t>
            </a:r>
          </a:p>
          <a:p>
            <a:pPr marL="514350" indent="-514350">
              <a:buFont typeface="+mj-lt"/>
              <a:buAutoNum type="arabicPeriod"/>
            </a:pPr>
            <a:r>
              <a:rPr lang="nl-NL" dirty="0" smtClean="0"/>
              <a:t>Vergelijk het antwoord met een tweetal.</a:t>
            </a:r>
          </a:p>
          <a:p>
            <a:pPr marL="514350" indent="-514350">
              <a:buFont typeface="+mj-lt"/>
              <a:buAutoNum type="arabicPeriod"/>
            </a:pPr>
            <a:r>
              <a:rPr lang="nl-NL" dirty="0" smtClean="0"/>
              <a:t>Wat komt overeen en wat verschilt? Probeer met elkaar tot een goed antwoord te komen.</a:t>
            </a:r>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smtClean="0"/>
              <a:t>Afwijkend gedrag</a:t>
            </a:r>
            <a:endParaRPr lang="nl-NL"/>
          </a:p>
        </p:txBody>
      </p:sp>
    </p:spTree>
    <p:extLst>
      <p:ext uri="{BB962C8B-B14F-4D97-AF65-F5344CB8AC3E}">
        <p14:creationId xmlns:p14="http://schemas.microsoft.com/office/powerpoint/2010/main" val="3038247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Afwijkend gedrag</a:t>
            </a:r>
            <a:endParaRPr lang="nl-NL" sz="4000" dirty="0"/>
          </a:p>
        </p:txBody>
      </p:sp>
      <p:sp>
        <p:nvSpPr>
          <p:cNvPr id="3" name="Tijdelijke aanduiding voor inhoud 2"/>
          <p:cNvSpPr>
            <a:spLocks noGrp="1"/>
          </p:cNvSpPr>
          <p:nvPr>
            <p:ph idx="1"/>
          </p:nvPr>
        </p:nvSpPr>
        <p:spPr/>
        <p:txBody>
          <a:bodyPr/>
          <a:lstStyle/>
          <a:p>
            <a:r>
              <a:rPr lang="nl-NL" dirty="0" smtClean="0"/>
              <a:t>Inleiding</a:t>
            </a:r>
          </a:p>
          <a:p>
            <a:r>
              <a:rPr lang="nl-NL" dirty="0" smtClean="0"/>
              <a:t>Afwijkend gedrag</a:t>
            </a:r>
          </a:p>
          <a:p>
            <a:r>
              <a:rPr lang="nl-NL" dirty="0" smtClean="0"/>
              <a:t>Afwijkende gedragingen</a:t>
            </a:r>
          </a:p>
          <a:p>
            <a:r>
              <a:rPr lang="nl-NL" dirty="0" smtClean="0"/>
              <a:t>Gedragsmatige en medische oorzaken</a:t>
            </a:r>
          </a:p>
          <a:p>
            <a:pPr marL="0" indent="0">
              <a:buNone/>
            </a:pPr>
            <a:endParaRPr lang="nl-NL" dirty="0" smtClean="0"/>
          </a:p>
        </p:txBody>
      </p:sp>
      <p:sp>
        <p:nvSpPr>
          <p:cNvPr id="8" name="Tijdelijke aanduiding voor tekst 3"/>
          <p:cNvSpPr>
            <a:spLocks noGrp="1"/>
          </p:cNvSpPr>
          <p:nvPr>
            <p:ph type="body" sz="quarter" idx="13"/>
          </p:nvPr>
        </p:nvSpPr>
        <p:spPr>
          <a:xfrm>
            <a:off x="838200" y="6356350"/>
            <a:ext cx="2743200" cy="365125"/>
          </a:xfrm>
        </p:spPr>
        <p:txBody>
          <a:bodyPr/>
          <a:lstStyle/>
          <a:p>
            <a:r>
              <a:rPr lang="nl-NL" dirty="0" smtClean="0"/>
              <a:t>Ethologie</a:t>
            </a:r>
            <a:endParaRPr lang="nl-NL" dirty="0"/>
          </a:p>
        </p:txBody>
      </p:sp>
      <p:sp>
        <p:nvSpPr>
          <p:cNvPr id="9" name="Tijdelijke aanduiding voor tekst 4"/>
          <p:cNvSpPr>
            <a:spLocks noGrp="1"/>
          </p:cNvSpPr>
          <p:nvPr>
            <p:ph type="body" sz="quarter" idx="14"/>
          </p:nvPr>
        </p:nvSpPr>
        <p:spPr>
          <a:xfrm>
            <a:off x="8610600" y="6356350"/>
            <a:ext cx="2743200" cy="365125"/>
          </a:xfrm>
        </p:spPr>
        <p:txBody>
          <a:bodyPr/>
          <a:lstStyle/>
          <a:p>
            <a:r>
              <a:rPr lang="nl-NL" dirty="0" smtClean="0"/>
              <a:t>Afwijkend gedrag</a:t>
            </a:r>
            <a:endParaRPr lang="nl-NL" dirty="0"/>
          </a:p>
        </p:txBody>
      </p:sp>
    </p:spTree>
    <p:extLst>
      <p:ext uri="{BB962C8B-B14F-4D97-AF65-F5344CB8AC3E}">
        <p14:creationId xmlns:p14="http://schemas.microsoft.com/office/powerpoint/2010/main" val="839354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t>6</a:t>
            </a:r>
            <a:r>
              <a:rPr lang="nl-NL" sz="4000" dirty="0" smtClean="0"/>
              <a:t>.1 Oriëntatie</a:t>
            </a:r>
            <a:endParaRPr lang="nl-NL" sz="4000" dirty="0"/>
          </a:p>
        </p:txBody>
      </p:sp>
      <p:sp>
        <p:nvSpPr>
          <p:cNvPr id="3" name="Tijdelijke aanduiding voor inhoud 2"/>
          <p:cNvSpPr>
            <a:spLocks noGrp="1"/>
          </p:cNvSpPr>
          <p:nvPr>
            <p:ph idx="1"/>
          </p:nvPr>
        </p:nvSpPr>
        <p:spPr/>
        <p:txBody>
          <a:bodyPr/>
          <a:lstStyle/>
          <a:p>
            <a:r>
              <a:rPr lang="nl-NL" dirty="0" smtClean="0"/>
              <a:t>Het is belangrijk om het normale gedrag van de dieren te kennen waar je mee werkt, alleen dan herken je afwijkend gedrag.</a:t>
            </a:r>
          </a:p>
          <a:p>
            <a:r>
              <a:rPr lang="nl-NL" dirty="0" smtClean="0"/>
              <a:t>Als </a:t>
            </a:r>
            <a:r>
              <a:rPr lang="nl-NL" dirty="0"/>
              <a:t>een dier bepaald gedrag wilt uitvoeren, maar de omstandigheden laten dat niet toe, dan raakt het dier verveeld </a:t>
            </a:r>
            <a:r>
              <a:rPr lang="nl-NL" dirty="0" smtClean="0"/>
              <a:t>of gestrest.</a:t>
            </a:r>
            <a:endParaRPr lang="nl-NL" dirty="0"/>
          </a:p>
          <a:p>
            <a:r>
              <a:rPr lang="nl-NL" dirty="0"/>
              <a:t>Het dier ontwikkelt gedrag dat het onder normale omstandigheden niet laat zien.</a:t>
            </a:r>
          </a:p>
          <a:p>
            <a:r>
              <a:rPr lang="nl-NL" dirty="0"/>
              <a:t>Gedragsproblemen geven aan dat het welzijn verstoord </a:t>
            </a:r>
            <a:r>
              <a:rPr lang="nl-NL" dirty="0" smtClean="0"/>
              <a:t>is.</a:t>
            </a:r>
            <a:endParaRPr lang="nl-NL" dirty="0"/>
          </a:p>
          <a:p>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29338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941161"/>
          </a:xfrm>
        </p:spPr>
        <p:txBody>
          <a:bodyPr>
            <a:normAutofit/>
          </a:bodyPr>
          <a:lstStyle/>
          <a:p>
            <a:r>
              <a:rPr lang="nl-NL" sz="4000" dirty="0" smtClean="0"/>
              <a:t>6.2 Afwijkend gedrag</a:t>
            </a:r>
            <a:endParaRPr lang="nl-NL" sz="4000" dirty="0"/>
          </a:p>
        </p:txBody>
      </p:sp>
      <p:sp>
        <p:nvSpPr>
          <p:cNvPr id="3" name="Tijdelijke aanduiding voor inhoud 2"/>
          <p:cNvSpPr>
            <a:spLocks noGrp="1"/>
          </p:cNvSpPr>
          <p:nvPr>
            <p:ph idx="1"/>
          </p:nvPr>
        </p:nvSpPr>
        <p:spPr/>
        <p:txBody>
          <a:bodyPr/>
          <a:lstStyle/>
          <a:p>
            <a:r>
              <a:rPr lang="nl-NL" dirty="0"/>
              <a:t>Afwijkend gedrag is niet probleem gedrag.</a:t>
            </a:r>
          </a:p>
          <a:p>
            <a:r>
              <a:rPr lang="nl-NL" dirty="0"/>
              <a:t>Probleemgedrag is gedrag dat door een eigenaar als probleem wordt </a:t>
            </a:r>
            <a:r>
              <a:rPr lang="nl-NL" dirty="0" smtClean="0"/>
              <a:t>ervaren.</a:t>
            </a:r>
            <a:endParaRPr lang="nl-NL" dirty="0"/>
          </a:p>
          <a:p>
            <a:r>
              <a:rPr lang="nl-NL" dirty="0"/>
              <a:t>Probleemgedrag kan heel goed natuurlijk gedrag </a:t>
            </a:r>
            <a:r>
              <a:rPr lang="nl-NL" dirty="0" smtClean="0"/>
              <a:t>zijn.</a:t>
            </a:r>
            <a:endParaRPr lang="nl-NL" dirty="0"/>
          </a:p>
          <a:p>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814877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086304"/>
          </a:xfrm>
        </p:spPr>
        <p:txBody>
          <a:bodyPr>
            <a:normAutofit/>
          </a:bodyPr>
          <a:lstStyle/>
          <a:p>
            <a:r>
              <a:rPr lang="nl-NL" sz="4000" dirty="0" smtClean="0"/>
              <a:t>6.2 Afwijkend gedrag</a:t>
            </a:r>
            <a:endParaRPr lang="nl-NL" sz="4000" dirty="0"/>
          </a:p>
        </p:txBody>
      </p:sp>
      <p:sp>
        <p:nvSpPr>
          <p:cNvPr id="3" name="Tijdelijke aanduiding voor inhoud 2"/>
          <p:cNvSpPr>
            <a:spLocks noGrp="1"/>
          </p:cNvSpPr>
          <p:nvPr>
            <p:ph idx="1"/>
          </p:nvPr>
        </p:nvSpPr>
        <p:spPr/>
        <p:txBody>
          <a:bodyPr/>
          <a:lstStyle/>
          <a:p>
            <a:r>
              <a:rPr lang="nl-NL" dirty="0"/>
              <a:t>Het dier moet alle gedragingen kunnen uitvoeren (normaal gedragsrepertoire</a:t>
            </a:r>
            <a:r>
              <a:rPr lang="nl-NL" dirty="0" smtClean="0"/>
              <a:t>).</a:t>
            </a:r>
            <a:endParaRPr lang="nl-NL" dirty="0"/>
          </a:p>
          <a:p>
            <a:r>
              <a:rPr lang="nl-NL" dirty="0"/>
              <a:t>Vanuit evolutie belangrijk en is op zichzelf al </a:t>
            </a:r>
            <a:r>
              <a:rPr lang="nl-NL" dirty="0" smtClean="0"/>
              <a:t>belonend.</a:t>
            </a:r>
            <a:endParaRPr lang="nl-NL" dirty="0"/>
          </a:p>
          <a:p>
            <a:r>
              <a:rPr lang="nl-NL" dirty="0"/>
              <a:t>Als een dier niet al het gedrag kan vertonen, neemt de kans op abnormaal gedrag </a:t>
            </a:r>
            <a:r>
              <a:rPr lang="nl-NL" dirty="0" smtClean="0"/>
              <a:t>toe.</a:t>
            </a:r>
          </a:p>
          <a:p>
            <a:r>
              <a:rPr lang="nl-NL" dirty="0" smtClean="0"/>
              <a:t>Stress kan ontstaan door het continu krijgen van te veel prikkels of juist te weinig prikkels. Als deze stress lang duurt (en het stress bad overstroomt) kan er afwijkend gedrag ontstaan. </a:t>
            </a:r>
            <a:endParaRPr lang="nl-NL" dirty="0"/>
          </a:p>
          <a:p>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3817028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028246"/>
          </a:xfrm>
        </p:spPr>
        <p:txBody>
          <a:bodyPr>
            <a:normAutofit/>
          </a:bodyPr>
          <a:lstStyle/>
          <a:p>
            <a:r>
              <a:rPr lang="nl-NL" sz="4000" dirty="0" smtClean="0"/>
              <a:t>6.3 Afwijkende gedragingen</a:t>
            </a:r>
            <a:endParaRPr lang="nl-NL" sz="4000" dirty="0"/>
          </a:p>
        </p:txBody>
      </p:sp>
      <p:sp>
        <p:nvSpPr>
          <p:cNvPr id="3" name="Tijdelijke aanduiding voor inhoud 2"/>
          <p:cNvSpPr>
            <a:spLocks noGrp="1"/>
          </p:cNvSpPr>
          <p:nvPr>
            <p:ph idx="1"/>
          </p:nvPr>
        </p:nvSpPr>
        <p:spPr>
          <a:xfrm>
            <a:off x="838200" y="1567543"/>
            <a:ext cx="10515600" cy="4609420"/>
          </a:xfrm>
        </p:spPr>
        <p:txBody>
          <a:bodyPr/>
          <a:lstStyle/>
          <a:p>
            <a:pPr marL="68580" indent="0">
              <a:buNone/>
            </a:pPr>
            <a:r>
              <a:rPr lang="nl-NL" dirty="0" smtClean="0"/>
              <a:t>Afwijkende gedragingen ontstaan </a:t>
            </a:r>
            <a:r>
              <a:rPr lang="nl-NL" dirty="0"/>
              <a:t>door het niet kunnen uitvoeren van soorteigen </a:t>
            </a:r>
            <a:r>
              <a:rPr lang="nl-NL" dirty="0" smtClean="0"/>
              <a:t>gedrag.</a:t>
            </a:r>
          </a:p>
          <a:p>
            <a:pPr marL="68580" indent="0">
              <a:buNone/>
            </a:pPr>
            <a:endParaRPr lang="nl-NL" dirty="0"/>
          </a:p>
          <a:p>
            <a:pPr marL="525780" indent="-457200">
              <a:buFont typeface="+mj-lt"/>
              <a:buAutoNum type="arabicPeriod"/>
            </a:pPr>
            <a:r>
              <a:rPr lang="nl-NL" dirty="0"/>
              <a:t>Stereotiep gedrag</a:t>
            </a:r>
          </a:p>
          <a:p>
            <a:pPr marL="525780" indent="-457200">
              <a:buFont typeface="+mj-lt"/>
              <a:buAutoNum type="arabicPeriod"/>
            </a:pPr>
            <a:r>
              <a:rPr lang="nl-NL" dirty="0" smtClean="0"/>
              <a:t>Beschadigend </a:t>
            </a:r>
            <a:r>
              <a:rPr lang="nl-NL" dirty="0"/>
              <a:t>gedrag</a:t>
            </a:r>
          </a:p>
          <a:p>
            <a:pPr marL="525780" indent="-457200">
              <a:buFont typeface="+mj-lt"/>
              <a:buAutoNum type="arabicPeriod"/>
            </a:pPr>
            <a:r>
              <a:rPr lang="nl-NL" dirty="0"/>
              <a:t>Apathisch gedrag</a:t>
            </a:r>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2979236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6.3 Afwijkende gedragingen</a:t>
            </a:r>
            <a:endParaRPr lang="nl-NL" sz="4000" dirty="0"/>
          </a:p>
        </p:txBody>
      </p:sp>
      <p:sp>
        <p:nvSpPr>
          <p:cNvPr id="3" name="Tijdelijke aanduiding voor inhoud 2"/>
          <p:cNvSpPr>
            <a:spLocks noGrp="1"/>
          </p:cNvSpPr>
          <p:nvPr>
            <p:ph idx="1"/>
          </p:nvPr>
        </p:nvSpPr>
        <p:spPr>
          <a:xfrm>
            <a:off x="838200" y="1567543"/>
            <a:ext cx="10515600" cy="4609420"/>
          </a:xfrm>
        </p:spPr>
        <p:txBody>
          <a:bodyPr>
            <a:normAutofit/>
          </a:bodyPr>
          <a:lstStyle/>
          <a:p>
            <a:pPr marL="0" indent="0">
              <a:buNone/>
            </a:pPr>
            <a:r>
              <a:rPr lang="nl-NL" dirty="0" smtClean="0"/>
              <a:t>Stereotiep gedrag:</a:t>
            </a:r>
          </a:p>
          <a:p>
            <a:r>
              <a:rPr lang="nl-NL" dirty="0"/>
              <a:t>Oude definitie focus op </a:t>
            </a:r>
            <a:r>
              <a:rPr lang="nl-NL" u="sng" dirty="0"/>
              <a:t>vertoonde gedrag</a:t>
            </a:r>
            <a:r>
              <a:rPr lang="nl-NL" dirty="0"/>
              <a:t>: gedrag dat geen duidelijk doel heeft en continu herhaald wordt</a:t>
            </a:r>
          </a:p>
          <a:p>
            <a:r>
              <a:rPr lang="nl-NL" dirty="0"/>
              <a:t>Nieuwe definitie focus op </a:t>
            </a:r>
            <a:r>
              <a:rPr lang="nl-NL" u="sng" dirty="0"/>
              <a:t>oorzaak</a:t>
            </a:r>
            <a:r>
              <a:rPr lang="nl-NL" dirty="0"/>
              <a:t>: abnormaal, herhaaldelijk gedrag dat veroorzaakt wordt door frustratie/stress en herhaalde pogingen om er mee om te gaan </a:t>
            </a:r>
          </a:p>
          <a:p>
            <a:r>
              <a:rPr lang="nl-NL" dirty="0"/>
              <a:t>Resultaat van een onderliggend probleem</a:t>
            </a:r>
          </a:p>
          <a:p>
            <a:r>
              <a:rPr lang="nl-NL" dirty="0"/>
              <a:t>Heeft een kalmerend </a:t>
            </a:r>
            <a:r>
              <a:rPr lang="nl-NL" dirty="0" smtClean="0"/>
              <a:t>effect, door vrijkomen van </a:t>
            </a:r>
            <a:r>
              <a:rPr lang="nl-NL" dirty="0" err="1" smtClean="0"/>
              <a:t>endorfines</a:t>
            </a:r>
            <a:endParaRPr lang="nl-NL" dirty="0"/>
          </a:p>
          <a:p>
            <a:r>
              <a:rPr lang="nl-NL" dirty="0"/>
              <a:t>Veel verschillende </a:t>
            </a:r>
            <a:r>
              <a:rPr lang="nl-NL" dirty="0" smtClean="0">
                <a:hlinkClick r:id="rId3"/>
              </a:rPr>
              <a:t>stereotypieën</a:t>
            </a:r>
            <a:endParaRPr lang="nl-NL" dirty="0"/>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176045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6.3 Afwijkende gedragingen</a:t>
            </a:r>
            <a:endParaRPr lang="nl-NL" sz="4000" dirty="0"/>
          </a:p>
        </p:txBody>
      </p:sp>
      <p:sp>
        <p:nvSpPr>
          <p:cNvPr id="3" name="Tijdelijke aanduiding voor inhoud 2"/>
          <p:cNvSpPr>
            <a:spLocks noGrp="1"/>
          </p:cNvSpPr>
          <p:nvPr>
            <p:ph idx="1"/>
          </p:nvPr>
        </p:nvSpPr>
        <p:spPr/>
        <p:txBody>
          <a:bodyPr>
            <a:normAutofit lnSpcReduction="10000"/>
          </a:bodyPr>
          <a:lstStyle/>
          <a:p>
            <a:pPr marL="68580" indent="0">
              <a:buNone/>
            </a:pPr>
            <a:r>
              <a:rPr lang="nl-NL" dirty="0" smtClean="0"/>
              <a:t>Voorbeelden stereotiep gedrag:</a:t>
            </a:r>
          </a:p>
          <a:p>
            <a:r>
              <a:rPr lang="nl-NL" dirty="0" err="1">
                <a:hlinkClick r:id="rId2"/>
              </a:rPr>
              <a:t>Pacing</a:t>
            </a:r>
            <a:r>
              <a:rPr lang="nl-NL" dirty="0">
                <a:hlinkClick r:id="rId2"/>
              </a:rPr>
              <a:t> </a:t>
            </a:r>
            <a:r>
              <a:rPr lang="nl-NL" dirty="0"/>
              <a:t>(beren)</a:t>
            </a:r>
          </a:p>
          <a:p>
            <a:r>
              <a:rPr lang="nl-NL" dirty="0" err="1">
                <a:hlinkClick r:id="rId3"/>
              </a:rPr>
              <a:t>Swaying</a:t>
            </a:r>
            <a:r>
              <a:rPr lang="nl-NL" dirty="0"/>
              <a:t> (olifanten)</a:t>
            </a:r>
          </a:p>
          <a:p>
            <a:r>
              <a:rPr lang="nl-NL" dirty="0" err="1"/>
              <a:t>Weaving</a:t>
            </a:r>
            <a:endParaRPr lang="nl-NL" dirty="0"/>
          </a:p>
          <a:p>
            <a:r>
              <a:rPr lang="nl-NL" dirty="0"/>
              <a:t>Head </a:t>
            </a:r>
            <a:r>
              <a:rPr lang="nl-NL" dirty="0" err="1"/>
              <a:t>bobbing</a:t>
            </a:r>
            <a:endParaRPr lang="nl-NL" dirty="0"/>
          </a:p>
          <a:p>
            <a:r>
              <a:rPr lang="nl-NL" dirty="0"/>
              <a:t>Oral </a:t>
            </a:r>
            <a:r>
              <a:rPr lang="nl-NL" dirty="0" err="1"/>
              <a:t>stereotypies</a:t>
            </a:r>
            <a:r>
              <a:rPr lang="nl-NL" dirty="0"/>
              <a:t> (giraffen)</a:t>
            </a:r>
          </a:p>
          <a:p>
            <a:r>
              <a:rPr lang="nl-NL" dirty="0">
                <a:hlinkClick r:id="rId4"/>
              </a:rPr>
              <a:t>Neck </a:t>
            </a:r>
            <a:r>
              <a:rPr lang="nl-NL" dirty="0" err="1">
                <a:hlinkClick r:id="rId4"/>
              </a:rPr>
              <a:t>twisting</a:t>
            </a:r>
            <a:r>
              <a:rPr lang="nl-NL" dirty="0">
                <a:hlinkClick r:id="rId4"/>
              </a:rPr>
              <a:t> </a:t>
            </a:r>
            <a:endParaRPr lang="nl-NL" dirty="0"/>
          </a:p>
          <a:p>
            <a:r>
              <a:rPr lang="nl-NL" dirty="0" err="1">
                <a:hlinkClick r:id="rId5"/>
              </a:rPr>
              <a:t>Rocking</a:t>
            </a:r>
            <a:endParaRPr lang="nl-NL" dirty="0"/>
          </a:p>
          <a:p>
            <a:r>
              <a:rPr lang="nl-NL" dirty="0" err="1">
                <a:hlinkClick r:id="rId6"/>
              </a:rPr>
              <a:t>Bobbing</a:t>
            </a:r>
            <a:endParaRPr lang="nl-NL" dirty="0"/>
          </a:p>
          <a:p>
            <a:pPr marL="68580" indent="0">
              <a:buNone/>
            </a:pPr>
            <a:endParaRPr lang="nl-NL" dirty="0"/>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29854364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101726"/>
          </a:xfrm>
        </p:spPr>
        <p:txBody>
          <a:bodyPr>
            <a:normAutofit/>
          </a:bodyPr>
          <a:lstStyle/>
          <a:p>
            <a:r>
              <a:rPr lang="nl-NL" sz="4000" dirty="0" smtClean="0"/>
              <a:t>6.3 Afwijkende gedragingen</a:t>
            </a:r>
            <a:endParaRPr lang="nl-NL" sz="4000" dirty="0"/>
          </a:p>
        </p:txBody>
      </p:sp>
      <p:sp>
        <p:nvSpPr>
          <p:cNvPr id="3" name="Tijdelijke aanduiding voor inhoud 2"/>
          <p:cNvSpPr>
            <a:spLocks noGrp="1"/>
          </p:cNvSpPr>
          <p:nvPr>
            <p:ph idx="1"/>
          </p:nvPr>
        </p:nvSpPr>
        <p:spPr/>
        <p:txBody>
          <a:bodyPr/>
          <a:lstStyle/>
          <a:p>
            <a:pPr marL="0" indent="0">
              <a:buNone/>
            </a:pPr>
            <a:r>
              <a:rPr lang="nl-NL" dirty="0" smtClean="0"/>
              <a:t>(Zelf)beschadigend gedrag:</a:t>
            </a:r>
          </a:p>
          <a:p>
            <a:r>
              <a:rPr lang="nl-NL" dirty="0" smtClean="0"/>
              <a:t>Beschadiging </a:t>
            </a:r>
            <a:r>
              <a:rPr lang="nl-NL" dirty="0"/>
              <a:t>van zichzelf (=automutilatie) </a:t>
            </a:r>
            <a:endParaRPr lang="nl-NL" dirty="0" smtClean="0"/>
          </a:p>
          <a:p>
            <a:pPr marL="0" indent="0">
              <a:buNone/>
              <a:tabLst>
                <a:tab pos="261938" algn="l"/>
              </a:tabLst>
            </a:pPr>
            <a:r>
              <a:rPr lang="nl-NL" dirty="0"/>
              <a:t>	</a:t>
            </a:r>
            <a:r>
              <a:rPr lang="nl-NL" dirty="0" smtClean="0"/>
              <a:t>of </a:t>
            </a:r>
            <a:r>
              <a:rPr lang="nl-NL" dirty="0"/>
              <a:t>van een ander dier (=allomutilatie)</a:t>
            </a:r>
          </a:p>
          <a:p>
            <a:r>
              <a:rPr lang="nl-NL" dirty="0">
                <a:hlinkClick r:id="rId2"/>
              </a:rPr>
              <a:t>Gedrag</a:t>
            </a:r>
            <a:r>
              <a:rPr lang="nl-NL" dirty="0"/>
              <a:t> komt voor uit natuurlijk gedrag, </a:t>
            </a:r>
            <a:endParaRPr lang="nl-NL" dirty="0" smtClean="0"/>
          </a:p>
          <a:p>
            <a:pPr marL="0" indent="0">
              <a:buNone/>
              <a:tabLst>
                <a:tab pos="261938" algn="l"/>
              </a:tabLst>
            </a:pPr>
            <a:r>
              <a:rPr lang="nl-NL" dirty="0"/>
              <a:t>	</a:t>
            </a:r>
            <a:r>
              <a:rPr lang="nl-NL" dirty="0" smtClean="0"/>
              <a:t>maar </a:t>
            </a:r>
            <a:r>
              <a:rPr lang="nl-NL" dirty="0"/>
              <a:t>dat gedrag kan niet op een normale manier uitgevoerd </a:t>
            </a:r>
            <a:r>
              <a:rPr lang="nl-NL" dirty="0" smtClean="0"/>
              <a:t>	worden</a:t>
            </a:r>
            <a:r>
              <a:rPr lang="nl-NL" dirty="0"/>
              <a:t>. </a:t>
            </a:r>
          </a:p>
          <a:p>
            <a:r>
              <a:rPr lang="nl-NL" dirty="0"/>
              <a:t>Staartbijten bij vleesvarkens, verwijderen van snavelpuntjes bij leghennen</a:t>
            </a:r>
          </a:p>
          <a:p>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pic>
        <p:nvPicPr>
          <p:cNvPr id="6" name="Afbeelding 5"/>
          <p:cNvPicPr>
            <a:picLocks noChangeAspect="1"/>
          </p:cNvPicPr>
          <p:nvPr/>
        </p:nvPicPr>
        <p:blipFill rotWithShape="1">
          <a:blip r:embed="rId3"/>
          <a:srcRect l="44964" t="29687" r="17470" b="15341"/>
          <a:stretch/>
        </p:blipFill>
        <p:spPr>
          <a:xfrm>
            <a:off x="7976148" y="597355"/>
            <a:ext cx="3755024" cy="3089273"/>
          </a:xfrm>
          <a:prstGeom prst="rect">
            <a:avLst/>
          </a:prstGeom>
        </p:spPr>
      </p:pic>
    </p:spTree>
    <p:extLst>
      <p:ext uri="{BB962C8B-B14F-4D97-AF65-F5344CB8AC3E}">
        <p14:creationId xmlns:p14="http://schemas.microsoft.com/office/powerpoint/2010/main" val="3293428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r">
          <a:defRPr sz="1600" dirty="0" smtClean="0">
            <a:solidFill>
              <a:srgbClr val="1F9BDE"/>
            </a:solidFill>
            <a:latin typeface="DIN Condensed"/>
          </a:defRPr>
        </a:defPPr>
      </a:lstStyle>
    </a:txDef>
  </a:objectDefaults>
  <a:extraClrSchemeLst/>
  <a:extLst>
    <a:ext uri="{05A4C25C-085E-4340-85A3-A5531E510DB2}">
      <thm15:themeFamily xmlns:thm15="http://schemas.microsoft.com/office/thememl/2012/main" name="Template Ontwikkelcentrum" id="{58AA8E0B-BC53-5947-8014-EFF79423B6D5}" vid="{65046F71-7F92-7648-9609-8E30722A779F}"/>
    </a:ext>
  </a:extLst>
</a:theme>
</file>

<file path=ppt/theme/theme2.xml><?xml version="1.0" encoding="utf-8"?>
<a:theme xmlns:a="http://schemas.openxmlformats.org/drawingml/2006/main" name="Aangepast ontwerp">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Ontwikkelcentrum</Template>
  <TotalTime>2</TotalTime>
  <Words>714</Words>
  <Application>Microsoft Office PowerPoint</Application>
  <PresentationFormat>Breedbeeld</PresentationFormat>
  <Paragraphs>115</Paragraphs>
  <Slides>13</Slides>
  <Notes>5</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13</vt:i4>
      </vt:variant>
    </vt:vector>
  </HeadingPairs>
  <TitlesOfParts>
    <vt:vector size="21" baseType="lpstr">
      <vt:lpstr>Arial</vt:lpstr>
      <vt:lpstr>Avenir Book</vt:lpstr>
      <vt:lpstr>Calibri</vt:lpstr>
      <vt:lpstr>Calibri Light</vt:lpstr>
      <vt:lpstr>DIN Condensed</vt:lpstr>
      <vt:lpstr>Wingdings</vt:lpstr>
      <vt:lpstr>Office-thema</vt:lpstr>
      <vt:lpstr>Aangepast ontwerp</vt:lpstr>
      <vt:lpstr>Module Ethologie</vt:lpstr>
      <vt:lpstr>Afwijkend gedrag</vt:lpstr>
      <vt:lpstr>6.1 Oriëntatie</vt:lpstr>
      <vt:lpstr>6.2 Afwijkend gedrag</vt:lpstr>
      <vt:lpstr>6.2 Afwijkend gedrag</vt:lpstr>
      <vt:lpstr>6.3 Afwijkende gedragingen</vt:lpstr>
      <vt:lpstr>6.3 Afwijkende gedragingen</vt:lpstr>
      <vt:lpstr>6.3 Afwijkende gedragingen</vt:lpstr>
      <vt:lpstr>6.3 Afwijkende gedragingen</vt:lpstr>
      <vt:lpstr>6.3 Afwijkende gedragingen</vt:lpstr>
      <vt:lpstr>6.4 Gedragsmatige en medische oorzaken</vt:lpstr>
      <vt:lpstr>Opdracht</vt:lpstr>
      <vt:lpstr>Opdracht</vt:lpstr>
    </vt:vector>
  </TitlesOfParts>
  <Company>Corporate Desktop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Marian Oskam</dc:creator>
  <cp:lastModifiedBy>Nikki Pots</cp:lastModifiedBy>
  <cp:revision>32</cp:revision>
  <dcterms:created xsi:type="dcterms:W3CDTF">2018-01-29T13:04:35Z</dcterms:created>
  <dcterms:modified xsi:type="dcterms:W3CDTF">2018-09-14T11:49:27Z</dcterms:modified>
</cp:coreProperties>
</file>